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7"/>
  </p:notesMasterIdLst>
  <p:handoutMasterIdLst>
    <p:handoutMasterId r:id="rId18"/>
  </p:handoutMasterIdLst>
  <p:sldIdLst>
    <p:sldId id="257" r:id="rId5"/>
    <p:sldId id="272" r:id="rId6"/>
    <p:sldId id="268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4404"/>
    <a:srgbClr val="5F6F0F"/>
    <a:srgbClr val="718412"/>
    <a:srgbClr val="65741A"/>
    <a:srgbClr val="70811D"/>
    <a:srgbClr val="7B8D1F"/>
    <a:srgbClr val="839721"/>
    <a:srgbClr val="95AB25"/>
    <a:srgbClr val="BC5500"/>
    <a:srgbClr val="C45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109" d="100"/>
          <a:sy n="109" d="100"/>
        </p:scale>
        <p:origin x="114" y="174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5B4EDC-59C0-49C7-8ADA-5A781B329E02}" type="datetimeFigureOut">
              <a:rPr lang="en-US"/>
              <a:t>3/9/2024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429053-DC2A-4342-ADD4-2FD729D91E2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20457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D8D46A-B586-417D-BFBD-8C8FE0AAF762}" type="datetimeFigureOut">
              <a:rPr lang="en-US"/>
              <a:t>3/9/2024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BA5BD7-F043-4D1B-AA17-CD412FC534D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705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diagonals"/>
          <p:cNvGrpSpPr/>
          <p:nvPr/>
        </p:nvGrpSpPr>
        <p:grpSpPr>
          <a:xfrm>
            <a:off x="7516443" y="4145281"/>
            <a:ext cx="4686117" cy="2731407"/>
            <a:chOff x="5638800" y="3108960"/>
            <a:chExt cx="3515503" cy="2048555"/>
          </a:xfrm>
        </p:grpSpPr>
        <p:cxnSp>
          <p:nvCxnSpPr>
            <p:cNvPr id="14" name="Straight Connector 13"/>
            <p:cNvCxnSpPr/>
            <p:nvPr/>
          </p:nvCxnSpPr>
          <p:spPr>
            <a:xfrm flipV="1">
              <a:off x="5638800" y="3108960"/>
              <a:ext cx="3515503" cy="2037116"/>
            </a:xfrm>
            <a:prstGeom prst="line">
              <a:avLst/>
            </a:pr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6004643" y="3333750"/>
              <a:ext cx="3149660" cy="1823765"/>
            </a:xfrm>
            <a:prstGeom prst="line">
              <a:avLst/>
            </a:pr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6388342" y="3549891"/>
              <a:ext cx="2765961" cy="1600149"/>
            </a:xfrm>
            <a:prstGeom prst="line">
              <a:avLst/>
            </a:pr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2" name="bottom lines"/>
          <p:cNvGrpSpPr/>
          <p:nvPr/>
        </p:nvGrpSpPr>
        <p:grpSpPr>
          <a:xfrm>
            <a:off x="-8916" y="6057149"/>
            <a:ext cx="5498726" cy="820207"/>
            <a:chOff x="-6689" y="4553748"/>
            <a:chExt cx="4125119" cy="615155"/>
          </a:xfrm>
        </p:grpSpPr>
        <p:sp>
          <p:nvSpPr>
            <p:cNvPr id="9" name="Freeform 8"/>
            <p:cNvSpPr/>
            <p:nvPr/>
          </p:nvSpPr>
          <p:spPr>
            <a:xfrm rot="16200000">
              <a:off x="1754302" y="2802395"/>
              <a:ext cx="612775" cy="411548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4115481 h 4115481"/>
                <a:gd name="connsiteX1" fmla="*/ 612775 w 612775"/>
                <a:gd name="connsiteY1" fmla="*/ 3180443 h 4115481"/>
                <a:gd name="connsiteX2" fmla="*/ 612775 w 612775"/>
                <a:gd name="connsiteY2" fmla="*/ 0 h 4115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2775" h="4115481">
                  <a:moveTo>
                    <a:pt x="0" y="4115481"/>
                  </a:moveTo>
                  <a:lnTo>
                    <a:pt x="612775" y="3180443"/>
                  </a:lnTo>
                  <a:lnTo>
                    <a:pt x="612775" y="0"/>
                  </a:lnTo>
                </a:path>
              </a:pathLst>
            </a:cu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  <p:sp>
          <p:nvSpPr>
            <p:cNvPr id="10" name="Freeform 9"/>
            <p:cNvSpPr/>
            <p:nvPr/>
          </p:nvSpPr>
          <p:spPr>
            <a:xfrm rot="16200000">
              <a:off x="1604659" y="3152814"/>
              <a:ext cx="410751" cy="3621427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202024 w 612775"/>
                <a:gd name="connsiteY1" fmla="*/ 3607676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10751 w 410751"/>
                <a:gd name="connsiteY2" fmla="*/ 0 h 3607676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09575 w 410751"/>
                <a:gd name="connsiteY2" fmla="*/ 185820 h 3607676"/>
                <a:gd name="connsiteX3" fmla="*/ 410751 w 410751"/>
                <a:gd name="connsiteY3" fmla="*/ 0 h 3607676"/>
                <a:gd name="connsiteX0" fmla="*/ 0 w 410751"/>
                <a:gd name="connsiteY0" fmla="*/ 3421856 h 3421856"/>
                <a:gd name="connsiteX1" fmla="*/ 410751 w 410751"/>
                <a:gd name="connsiteY1" fmla="*/ 2798680 h 3421856"/>
                <a:gd name="connsiteX2" fmla="*/ 409575 w 410751"/>
                <a:gd name="connsiteY2" fmla="*/ 0 h 3421856"/>
                <a:gd name="connsiteX0" fmla="*/ 0 w 410751"/>
                <a:gd name="connsiteY0" fmla="*/ 3614170 h 3614170"/>
                <a:gd name="connsiteX1" fmla="*/ 410751 w 410751"/>
                <a:gd name="connsiteY1" fmla="*/ 2990994 h 3614170"/>
                <a:gd name="connsiteX2" fmla="*/ 405947 w 410751"/>
                <a:gd name="connsiteY2" fmla="*/ 0 h 3614170"/>
                <a:gd name="connsiteX0" fmla="*/ 0 w 410751"/>
                <a:gd name="connsiteY0" fmla="*/ 3621427 h 3621427"/>
                <a:gd name="connsiteX1" fmla="*/ 410751 w 410751"/>
                <a:gd name="connsiteY1" fmla="*/ 2998251 h 3621427"/>
                <a:gd name="connsiteX2" fmla="*/ 405947 w 410751"/>
                <a:gd name="connsiteY2" fmla="*/ 0 h 3621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0751" h="3621427">
                  <a:moveTo>
                    <a:pt x="0" y="3621427"/>
                  </a:moveTo>
                  <a:lnTo>
                    <a:pt x="410751" y="2998251"/>
                  </a:lnTo>
                  <a:cubicBezTo>
                    <a:pt x="410359" y="2065358"/>
                    <a:pt x="406339" y="932893"/>
                    <a:pt x="405947" y="0"/>
                  </a:cubicBezTo>
                </a:path>
              </a:pathLst>
            </a:cu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  <p:sp>
          <p:nvSpPr>
            <p:cNvPr id="11" name="Freeform 10"/>
            <p:cNvSpPr/>
            <p:nvPr/>
          </p:nvSpPr>
          <p:spPr>
            <a:xfrm rot="16200000">
              <a:off x="1462308" y="3453376"/>
              <a:ext cx="241768" cy="317976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373856 w 612775"/>
                <a:gd name="connsiteY1" fmla="*/ 3344891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919 w 238919"/>
                <a:gd name="connsiteY2" fmla="*/ 0 h 3344891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125 w 238919"/>
                <a:gd name="connsiteY2" fmla="*/ 368330 h 3344891"/>
                <a:gd name="connsiteX3" fmla="*/ 238919 w 238919"/>
                <a:gd name="connsiteY3" fmla="*/ 0 h 3344891"/>
                <a:gd name="connsiteX0" fmla="*/ 0 w 238919"/>
                <a:gd name="connsiteY0" fmla="*/ 2976561 h 2976561"/>
                <a:gd name="connsiteX1" fmla="*/ 238919 w 238919"/>
                <a:gd name="connsiteY1" fmla="*/ 2616170 h 2976561"/>
                <a:gd name="connsiteX2" fmla="*/ 238125 w 238919"/>
                <a:gd name="connsiteY2" fmla="*/ 0 h 2976561"/>
                <a:gd name="connsiteX0" fmla="*/ 0 w 241768"/>
                <a:gd name="connsiteY0" fmla="*/ 3179761 h 3179761"/>
                <a:gd name="connsiteX1" fmla="*/ 238919 w 241768"/>
                <a:gd name="connsiteY1" fmla="*/ 2819370 h 3179761"/>
                <a:gd name="connsiteX2" fmla="*/ 241754 w 241768"/>
                <a:gd name="connsiteY2" fmla="*/ 0 h 3179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1768" h="3179761">
                  <a:moveTo>
                    <a:pt x="0" y="3179761"/>
                  </a:moveTo>
                  <a:lnTo>
                    <a:pt x="238919" y="2819370"/>
                  </a:lnTo>
                  <a:cubicBezTo>
                    <a:pt x="238654" y="1947313"/>
                    <a:pt x="242019" y="872057"/>
                    <a:pt x="241754" y="0"/>
                  </a:cubicBezTo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176" y="584200"/>
            <a:ext cx="8735325" cy="200025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176" y="2616200"/>
            <a:ext cx="8735325" cy="1752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cap="all" spc="200" baseline="0">
                <a:solidFill>
                  <a:schemeClr val="accent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3/9/2024</a:t>
            </a:fld>
            <a:endParaRPr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748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3/9/2024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676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diagonals"/>
          <p:cNvGrpSpPr/>
          <p:nvPr/>
        </p:nvGrpSpPr>
        <p:grpSpPr>
          <a:xfrm>
            <a:off x="7516443" y="4145281"/>
            <a:ext cx="4686117" cy="2731407"/>
            <a:chOff x="5638800" y="3108960"/>
            <a:chExt cx="3515503" cy="2048555"/>
          </a:xfrm>
        </p:grpSpPr>
        <p:cxnSp>
          <p:nvCxnSpPr>
            <p:cNvPr id="12" name="Straight Connector 11"/>
            <p:cNvCxnSpPr/>
            <p:nvPr/>
          </p:nvCxnSpPr>
          <p:spPr>
            <a:xfrm flipV="1">
              <a:off x="5638800" y="3108960"/>
              <a:ext cx="3515503" cy="2037116"/>
            </a:xfrm>
            <a:prstGeom prst="line">
              <a:avLst/>
            </a:pr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6004643" y="3333750"/>
              <a:ext cx="3149660" cy="1823765"/>
            </a:xfrm>
            <a:prstGeom prst="line">
              <a:avLst/>
            </a:pr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6388342" y="3549891"/>
              <a:ext cx="2765961" cy="1600149"/>
            </a:xfrm>
            <a:prstGeom prst="line">
              <a:avLst/>
            </a:pr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177" y="2209801"/>
            <a:ext cx="8938472" cy="2764335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5176" y="4951266"/>
            <a:ext cx="7069519" cy="1220933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800" cap="all" spc="200" baseline="0">
                <a:solidFill>
                  <a:schemeClr val="accent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3/9/2024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6330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8883" y="1706880"/>
            <a:ext cx="5078677" cy="446532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0707" y="1706880"/>
            <a:ext cx="5078677" cy="446532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3/9/2024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764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1701800"/>
            <a:ext cx="5082740" cy="91440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 b="0" cap="all" spc="200" baseline="0">
                <a:solidFill>
                  <a:schemeClr val="accent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8883" y="2717800"/>
            <a:ext cx="5078677" cy="3454400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 baseline="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96644" y="1701800"/>
            <a:ext cx="5082740" cy="91440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 b="0" cap="all" spc="200" baseline="0">
                <a:solidFill>
                  <a:schemeClr val="accent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0707" y="2717800"/>
            <a:ext cx="5078677" cy="3454400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 baseline="0"/>
            </a:lvl6pPr>
            <a:lvl7pPr>
              <a:defRPr sz="2000" baseline="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3/9/2024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538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3/9/2024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1522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3/9/2024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247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2" y="1701800"/>
            <a:ext cx="4062942" cy="2438400"/>
          </a:xfrm>
        </p:spPr>
        <p:txBody>
          <a:bodyPr anchor="b">
            <a:normAutofit/>
          </a:bodyPr>
          <a:lstStyle>
            <a:lvl1pPr algn="l">
              <a:defRPr sz="2800" b="0" cap="all" spc="2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8882" y="4241800"/>
            <a:ext cx="4062942" cy="19304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4971" y="584200"/>
            <a:ext cx="6094413" cy="5588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3/9/2024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813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2" y="1701800"/>
            <a:ext cx="4062942" cy="2438400"/>
          </a:xfrm>
        </p:spPr>
        <p:txBody>
          <a:bodyPr anchor="b">
            <a:normAutofit/>
          </a:bodyPr>
          <a:lstStyle>
            <a:lvl1pPr algn="l">
              <a:defRPr sz="2800" b="0" cap="all" spc="2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8882" y="4241800"/>
            <a:ext cx="4062942" cy="19304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5484971" y="584200"/>
            <a:ext cx="6094413" cy="5588000"/>
          </a:xfrm>
          <a:ln w="12700">
            <a:solidFill>
              <a:schemeClr val="bg1">
                <a:lumMod val="75000"/>
                <a:lumOff val="25000"/>
              </a:schemeClr>
            </a:solidFill>
            <a:miter lim="800000"/>
          </a:ln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3/9/2024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343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3/9/2024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9667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584200"/>
            <a:ext cx="2742486" cy="5588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8882" y="584200"/>
            <a:ext cx="7414869" cy="55880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3/9/2024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5886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100000"/>
                <a:shade val="0"/>
                <a:satMod val="100000"/>
              </a:schemeClr>
            </a:gs>
            <a:gs pos="85000">
              <a:schemeClr val="bg2">
                <a:tint val="100000"/>
                <a:shade val="30000"/>
                <a:satMod val="100000"/>
              </a:schemeClr>
            </a:gs>
            <a:gs pos="100000">
              <a:schemeClr val="bg2">
                <a:shade val="60000"/>
                <a:satMod val="100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left lines"/>
          <p:cNvGrpSpPr/>
          <p:nvPr/>
        </p:nvGrpSpPr>
        <p:grpSpPr>
          <a:xfrm>
            <a:off x="-15870" y="-3174"/>
            <a:ext cx="819993" cy="5229225"/>
            <a:chOff x="-11906" y="-2381"/>
            <a:chExt cx="615155" cy="3921919"/>
          </a:xfrm>
        </p:grpSpPr>
        <p:sp>
          <p:nvSpPr>
            <p:cNvPr id="10" name="Freeform 9"/>
            <p:cNvSpPr/>
            <p:nvPr/>
          </p:nvSpPr>
          <p:spPr>
            <a:xfrm>
              <a:off x="-9526" y="0"/>
              <a:ext cx="612775" cy="3919538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2775" h="3919538">
                  <a:moveTo>
                    <a:pt x="0" y="3919538"/>
                  </a:moveTo>
                  <a:lnTo>
                    <a:pt x="612775" y="2984500"/>
                  </a:lnTo>
                  <a:lnTo>
                    <a:pt x="612775" y="0"/>
                  </a:lnTo>
                </a:path>
              </a:pathLst>
            </a:cu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Freeform 10"/>
            <p:cNvSpPr/>
            <p:nvPr/>
          </p:nvSpPr>
          <p:spPr>
            <a:xfrm>
              <a:off x="-11906" y="0"/>
              <a:ext cx="410751" cy="3421856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202024 w 612775"/>
                <a:gd name="connsiteY1" fmla="*/ 3607676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10751 w 410751"/>
                <a:gd name="connsiteY2" fmla="*/ 0 h 3607676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09575 w 410751"/>
                <a:gd name="connsiteY2" fmla="*/ 185820 h 3607676"/>
                <a:gd name="connsiteX3" fmla="*/ 410751 w 410751"/>
                <a:gd name="connsiteY3" fmla="*/ 0 h 3607676"/>
                <a:gd name="connsiteX0" fmla="*/ 0 w 410751"/>
                <a:gd name="connsiteY0" fmla="*/ 3421856 h 3421856"/>
                <a:gd name="connsiteX1" fmla="*/ 410751 w 410751"/>
                <a:gd name="connsiteY1" fmla="*/ 2798680 h 3421856"/>
                <a:gd name="connsiteX2" fmla="*/ 409575 w 410751"/>
                <a:gd name="connsiteY2" fmla="*/ 0 h 3421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0751" h="3421856">
                  <a:moveTo>
                    <a:pt x="0" y="3421856"/>
                  </a:moveTo>
                  <a:lnTo>
                    <a:pt x="410751" y="2798680"/>
                  </a:lnTo>
                  <a:lnTo>
                    <a:pt x="409575" y="0"/>
                  </a:lnTo>
                </a:path>
              </a:pathLst>
            </a:cu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Freeform 13"/>
            <p:cNvSpPr/>
            <p:nvPr/>
          </p:nvSpPr>
          <p:spPr>
            <a:xfrm>
              <a:off x="-7144" y="-2381"/>
              <a:ext cx="238919" cy="297656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373856 w 612775"/>
                <a:gd name="connsiteY1" fmla="*/ 3344891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919 w 238919"/>
                <a:gd name="connsiteY2" fmla="*/ 0 h 3344891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125 w 238919"/>
                <a:gd name="connsiteY2" fmla="*/ 368330 h 3344891"/>
                <a:gd name="connsiteX3" fmla="*/ 238919 w 238919"/>
                <a:gd name="connsiteY3" fmla="*/ 0 h 3344891"/>
                <a:gd name="connsiteX0" fmla="*/ 0 w 238919"/>
                <a:gd name="connsiteY0" fmla="*/ 2976561 h 2976561"/>
                <a:gd name="connsiteX1" fmla="*/ 238919 w 238919"/>
                <a:gd name="connsiteY1" fmla="*/ 2616170 h 2976561"/>
                <a:gd name="connsiteX2" fmla="*/ 238125 w 238919"/>
                <a:gd name="connsiteY2" fmla="*/ 0 h 2976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919" h="2976561">
                  <a:moveTo>
                    <a:pt x="0" y="2976561"/>
                  </a:moveTo>
                  <a:lnTo>
                    <a:pt x="238919" y="2616170"/>
                  </a:lnTo>
                  <a:cubicBezTo>
                    <a:pt x="238654" y="1744113"/>
                    <a:pt x="238390" y="872057"/>
                    <a:pt x="238125" y="0"/>
                  </a:cubicBezTo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1223963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1701797"/>
            <a:ext cx="10360501" cy="4462272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18882" y="6356352"/>
            <a:ext cx="2234618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FD029-FB74-4578-B929-F66AA97659CA}" type="datetimeFigureOut">
              <a:rPr lang="en-US"/>
              <a:pPr/>
              <a:t>3/9/2024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53501" y="6356352"/>
            <a:ext cx="5281824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63649" y="6356352"/>
            <a:ext cx="1015735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4DD1E-5D91-48A3-AD6D-45FBA980D10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52758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0000"/>
        </a:lnSpc>
        <a:spcBef>
          <a:spcPts val="1600"/>
        </a:spcBef>
        <a:buClr>
          <a:schemeClr val="accent1"/>
        </a:buClr>
        <a:buSzPct val="10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18987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73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48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133227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43797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74272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29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AC081-FA64-B2A3-FB27-44AFB6A1F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FA99A-9C19-E87B-ED0C-EC810FC828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3812" y="228601"/>
            <a:ext cx="9525000" cy="1066800"/>
          </a:xfrm>
        </p:spPr>
        <p:txBody>
          <a:bodyPr>
            <a:normAutofit fontScale="90000"/>
          </a:bodyPr>
          <a:lstStyle/>
          <a:p>
            <a:r>
              <a:rPr lang="en-US" sz="7200" dirty="0"/>
              <a:t>Religious Bargain Hunting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89ABFCC-6C46-B884-8E69-0086CE478B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6212" y="1371600"/>
            <a:ext cx="8735325" cy="508000"/>
          </a:xfrm>
        </p:spPr>
        <p:txBody>
          <a:bodyPr>
            <a:noAutofit/>
          </a:bodyPr>
          <a:lstStyle/>
          <a:p>
            <a:r>
              <a:rPr lang="en-US" sz="4400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Peter 2:1-3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A7220E-2404-B3AD-1233-A0EE3DF34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412" y="2209800"/>
            <a:ext cx="6667500" cy="37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742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715963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The Bargains Offered By Denominations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18883" y="990600"/>
            <a:ext cx="10360501" cy="5173469"/>
          </a:xfrm>
        </p:spPr>
        <p:txBody>
          <a:bodyPr>
            <a:normAutofit/>
          </a:bodyPr>
          <a:lstStyle/>
          <a:p>
            <a:r>
              <a:rPr lang="en-US" sz="3200" dirty="0"/>
              <a:t>“Unity Of All Believers”</a:t>
            </a:r>
          </a:p>
          <a:p>
            <a:r>
              <a:rPr lang="en-US" sz="3200" dirty="0"/>
              <a:t>All “believers” are joined together</a:t>
            </a:r>
          </a:p>
          <a:p>
            <a:r>
              <a:rPr lang="en-US" sz="3200" dirty="0"/>
              <a:t>Definition of “believer” flexible</a:t>
            </a:r>
          </a:p>
          <a:p>
            <a:r>
              <a:rPr lang="en-US" sz="3200" dirty="0"/>
              <a:t>Unity is important – Ephesians 4:1-3</a:t>
            </a:r>
          </a:p>
          <a:p>
            <a:r>
              <a:rPr lang="en-US" sz="3200" dirty="0"/>
              <a:t>But NOT to acceptance of LIES in place of TRUTH!</a:t>
            </a:r>
          </a:p>
          <a:p>
            <a:r>
              <a:rPr lang="en-US" sz="3200" dirty="0"/>
              <a:t>Jesus born of a virgin – Matthew 1:23</a:t>
            </a:r>
          </a:p>
          <a:p>
            <a:r>
              <a:rPr lang="en-US" sz="3200" dirty="0"/>
              <a:t>Resurrection a Fact – 1 Corinthians 15:1-4</a:t>
            </a:r>
          </a:p>
          <a:p>
            <a:r>
              <a:rPr lang="en-US" sz="3200" dirty="0"/>
              <a:t>Consequence of disbelief – 1 Corinthians 15:12-19</a:t>
            </a:r>
          </a:p>
        </p:txBody>
      </p:sp>
    </p:spTree>
    <p:extLst>
      <p:ext uri="{BB962C8B-B14F-4D97-AF65-F5344CB8AC3E}">
        <p14:creationId xmlns:p14="http://schemas.microsoft.com/office/powerpoint/2010/main" val="352911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70424-AAEA-1812-7098-F23126126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316F764-79F7-154F-9383-135A6A724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2011363"/>
          </a:xfrm>
        </p:spPr>
        <p:txBody>
          <a:bodyPr>
            <a:noAutofit/>
          </a:bodyPr>
          <a:lstStyle/>
          <a:p>
            <a:pPr algn="ctr"/>
            <a:r>
              <a:rPr lang="en-US" sz="6600" dirty="0"/>
              <a:t>The Bargains Offered By Denominations</a:t>
            </a:r>
            <a:endParaRPr lang="en-US" sz="4800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72D9B0A-650E-6739-99FF-D238E947C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8883" y="2209800"/>
            <a:ext cx="10360501" cy="3954269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A Religion That Contains No Challenges!</a:t>
            </a:r>
          </a:p>
          <a:p>
            <a:pPr algn="ctr"/>
            <a:r>
              <a:rPr lang="en-US" sz="4800" dirty="0"/>
              <a:t>There Is No Way You Can Go Wrong!</a:t>
            </a:r>
          </a:p>
          <a:p>
            <a:pPr algn="ctr"/>
            <a:r>
              <a:rPr lang="en-US" sz="4800" dirty="0"/>
              <a:t>What A Bargain!</a:t>
            </a:r>
          </a:p>
          <a:p>
            <a:pPr algn="ctr"/>
            <a:r>
              <a:rPr lang="en-US" sz="4800" dirty="0"/>
              <a:t>A DISCOUNT ON LIES!</a:t>
            </a:r>
          </a:p>
        </p:txBody>
      </p:sp>
    </p:spTree>
    <p:extLst>
      <p:ext uri="{BB962C8B-B14F-4D97-AF65-F5344CB8AC3E}">
        <p14:creationId xmlns:p14="http://schemas.microsoft.com/office/powerpoint/2010/main" val="4179535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4D47D-9DBB-2E88-E977-067C79042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F455BBE8-ADF5-33E4-1BE3-491DAAF02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715963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The Bargains Offered By Denominations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CC37E72-4B10-83EA-2314-3B734831A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8883" y="990600"/>
            <a:ext cx="10360501" cy="5592763"/>
          </a:xfrm>
        </p:spPr>
        <p:txBody>
          <a:bodyPr>
            <a:normAutofit/>
          </a:bodyPr>
          <a:lstStyle/>
          <a:p>
            <a:r>
              <a:rPr lang="en-US" sz="3200" dirty="0"/>
              <a:t>“Join The Church Of Your Choice”</a:t>
            </a:r>
          </a:p>
          <a:p>
            <a:r>
              <a:rPr lang="en-US" sz="3200" dirty="0"/>
              <a:t>“One church is good as another”</a:t>
            </a:r>
          </a:p>
          <a:p>
            <a:r>
              <a:rPr lang="en-US" sz="3200" dirty="0"/>
              <a:t>Can be “members” without having to go to church!</a:t>
            </a:r>
          </a:p>
          <a:p>
            <a:r>
              <a:rPr lang="en-US" sz="3200" dirty="0"/>
              <a:t>Kind of “discount” snapped up by people who don’t want to be bothered finding the Lord’s church!</a:t>
            </a:r>
          </a:p>
          <a:p>
            <a:r>
              <a:rPr lang="en-US" sz="3200" dirty="0"/>
              <a:t>Convenience the primary objective</a:t>
            </a:r>
          </a:p>
          <a:p>
            <a:r>
              <a:rPr lang="en-US" sz="3200" dirty="0"/>
              <a:t>Selecting </a:t>
            </a:r>
            <a:r>
              <a:rPr lang="en-US" sz="3200"/>
              <a:t>on always </a:t>
            </a:r>
            <a:r>
              <a:rPr lang="en-US" sz="3200" dirty="0"/>
              <a:t>gone to that type</a:t>
            </a:r>
          </a:p>
          <a:p>
            <a:r>
              <a:rPr lang="en-US" sz="3200" dirty="0"/>
              <a:t>Picking one closest to home</a:t>
            </a:r>
          </a:p>
          <a:p>
            <a:r>
              <a:rPr lang="en-US" sz="3200" dirty="0"/>
              <a:t>People want a church that takes no effort to examine</a:t>
            </a:r>
          </a:p>
        </p:txBody>
      </p:sp>
    </p:spTree>
    <p:extLst>
      <p:ext uri="{BB962C8B-B14F-4D97-AF65-F5344CB8AC3E}">
        <p14:creationId xmlns:p14="http://schemas.microsoft.com/office/powerpoint/2010/main" val="1854800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3251D-C239-F0E2-0E67-9C6F34E8C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D165E479-5819-3B86-104B-1204E6A6A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1630363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Jesus Said He Would Build HIS Church</a:t>
            </a:r>
            <a:endParaRPr lang="en-US" sz="4000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7D4B458-75A4-EDC8-6F1C-297C70A69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8883" y="1752600"/>
            <a:ext cx="10360501" cy="4411469"/>
          </a:xfrm>
        </p:spPr>
        <p:txBody>
          <a:bodyPr>
            <a:noAutofit/>
          </a:bodyPr>
          <a:lstStyle/>
          <a:p>
            <a:pPr lvl="0" algn="ctr">
              <a:buClr>
                <a:srgbClr val="009999"/>
              </a:buClr>
            </a:pPr>
            <a:r>
              <a:rPr lang="en-US" sz="3200" dirty="0">
                <a:solidFill>
                  <a:prstClr val="white"/>
                </a:solidFill>
              </a:rPr>
              <a:t>Matthew 16:18</a:t>
            </a:r>
          </a:p>
          <a:p>
            <a:pPr lvl="0" algn="ctr">
              <a:buClr>
                <a:srgbClr val="009999"/>
              </a:buClr>
            </a:pPr>
            <a:r>
              <a:rPr lang="en-US" sz="3200" dirty="0">
                <a:solidFill>
                  <a:prstClr val="white"/>
                </a:solidFill>
              </a:rPr>
              <a:t>The Saved added to the Lord’s church- Acts 2:47</a:t>
            </a:r>
          </a:p>
          <a:p>
            <a:pPr lvl="0" algn="ctr">
              <a:buClr>
                <a:srgbClr val="009999"/>
              </a:buClr>
            </a:pPr>
            <a:r>
              <a:rPr lang="en-US" sz="3200" dirty="0">
                <a:solidFill>
                  <a:prstClr val="white"/>
                </a:solidFill>
              </a:rPr>
              <a:t>He is the HEAD of one church- Colossians 1:18</a:t>
            </a:r>
          </a:p>
          <a:p>
            <a:pPr lvl="0" algn="ctr">
              <a:buClr>
                <a:srgbClr val="009999"/>
              </a:buClr>
            </a:pPr>
            <a:r>
              <a:rPr lang="en-US" sz="3200" dirty="0">
                <a:solidFill>
                  <a:prstClr val="white"/>
                </a:solidFill>
              </a:rPr>
              <a:t>He purchased the church with His blood-  Acts 20:28</a:t>
            </a:r>
          </a:p>
          <a:p>
            <a:pPr lvl="0" algn="ctr">
              <a:buClr>
                <a:srgbClr val="009999"/>
              </a:buClr>
            </a:pPr>
            <a:r>
              <a:rPr lang="en-US" sz="3200" dirty="0">
                <a:solidFill>
                  <a:prstClr val="white"/>
                </a:solidFill>
              </a:rPr>
              <a:t>Saves that one church- Ephesians 5:23; 4:4; 1:22,23</a:t>
            </a:r>
          </a:p>
          <a:p>
            <a:pPr lvl="0" algn="ctr">
              <a:buClr>
                <a:srgbClr val="009999"/>
              </a:buClr>
            </a:pPr>
            <a:r>
              <a:rPr lang="en-US" sz="3200" dirty="0">
                <a:solidFill>
                  <a:prstClr val="white"/>
                </a:solidFill>
              </a:rPr>
              <a:t>Instead of choosing the church of YOUR choice, why not choose the church of GOD’S choice?</a:t>
            </a:r>
          </a:p>
        </p:txBody>
      </p:sp>
    </p:spTree>
    <p:extLst>
      <p:ext uri="{BB962C8B-B14F-4D97-AF65-F5344CB8AC3E}">
        <p14:creationId xmlns:p14="http://schemas.microsoft.com/office/powerpoint/2010/main" val="1161509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charRg st="14" end="6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charRg st="14" end="6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charRg st="14" end="6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charRg st="14" end="6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charRg st="62" end="10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charRg st="62" end="10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charRg st="62" end="10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charRg st="62" end="10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charRg st="108" end="16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charRg st="108" end="16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charRg st="108" end="16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charRg st="108" end="16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charRg st="160" end="2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charRg st="160" end="2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charRg st="160" end="2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charRg st="160" end="2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charRg st="212" end="30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charRg st="212" end="30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charRg st="212" end="30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charRg st="212" end="30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A74E0-89A8-0964-0E36-33B9ED0C3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5DD52070-F5FA-3A7D-418C-E055020C2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715963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The Bargains Offered By Denominations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145AC24-EC43-FD56-3F18-CD73DDC5F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8883" y="990600"/>
            <a:ext cx="10360501" cy="5592763"/>
          </a:xfrm>
        </p:spPr>
        <p:txBody>
          <a:bodyPr>
            <a:normAutofit/>
          </a:bodyPr>
          <a:lstStyle/>
          <a:p>
            <a:r>
              <a:rPr lang="en-US" sz="3200" dirty="0"/>
              <a:t>“Salvation By Faith Only”</a:t>
            </a:r>
          </a:p>
          <a:p>
            <a:r>
              <a:rPr lang="en-US" sz="3200" dirty="0"/>
              <a:t>Jesus said “OBEY” – Matthew 7:21-23</a:t>
            </a:r>
          </a:p>
          <a:p>
            <a:r>
              <a:rPr lang="en-US" sz="3200" dirty="0"/>
              <a:t>You can BELIEVE and call of the name of the LORD and still be LOST!</a:t>
            </a:r>
          </a:p>
          <a:p>
            <a:r>
              <a:rPr lang="en-US" sz="3200" dirty="0"/>
              <a:t>Romans 5:1 “justified by faith”</a:t>
            </a:r>
          </a:p>
          <a:p>
            <a:r>
              <a:rPr lang="en-US" sz="3200" dirty="0"/>
              <a:t>Romans 6:17,18 “you obeyed from the heart”</a:t>
            </a:r>
          </a:p>
          <a:p>
            <a:r>
              <a:rPr lang="en-US" sz="3200" dirty="0"/>
              <a:t>When justified by FAITH?  Hebrews 5:9; 1 Peter 1:22</a:t>
            </a:r>
          </a:p>
          <a:p>
            <a:r>
              <a:rPr lang="en-US" sz="3200" dirty="0"/>
              <a:t>Faith cannot be separated from works – Jame 2:14-17</a:t>
            </a:r>
          </a:p>
          <a:p>
            <a:r>
              <a:rPr lang="en-US" sz="3200" dirty="0"/>
              <a:t>Faith works through love- Galatians 5:6</a:t>
            </a:r>
          </a:p>
        </p:txBody>
      </p:sp>
    </p:spTree>
    <p:extLst>
      <p:ext uri="{BB962C8B-B14F-4D97-AF65-F5344CB8AC3E}">
        <p14:creationId xmlns:p14="http://schemas.microsoft.com/office/powerpoint/2010/main" val="2367370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E9761-9D2F-A746-CA7A-0E5CF9977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384975C7-4DD3-0824-9A17-870402FD0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715963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The Bargains Offered By Denominations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9197D6E-0283-49AB-94A6-D1243807D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8883" y="990600"/>
            <a:ext cx="10360501" cy="5592763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“Salvation Without Baptism”</a:t>
            </a:r>
          </a:p>
          <a:p>
            <a:r>
              <a:rPr lang="en-US" sz="3200" dirty="0"/>
              <a:t>“Not necessary” but most still practice – WHY?</a:t>
            </a:r>
          </a:p>
          <a:p>
            <a:r>
              <a:rPr lang="en-US" sz="3200" dirty="0"/>
              <a:t>Mark 16:15,16 "believes and is baptized will be saved”</a:t>
            </a:r>
          </a:p>
          <a:p>
            <a:r>
              <a:rPr lang="en-US" sz="3200" dirty="0"/>
              <a:t>Acts 2:37,38, 41 – 3,000 baptized</a:t>
            </a:r>
          </a:p>
          <a:p>
            <a:r>
              <a:rPr lang="en-US" sz="3200" dirty="0"/>
              <a:t>Acts 9:12 – When they believed they were baptized</a:t>
            </a:r>
          </a:p>
          <a:p>
            <a:r>
              <a:rPr lang="en-US" sz="3200" dirty="0"/>
              <a:t>Acts 8:36-38 – Eunuch baptized on the road</a:t>
            </a:r>
          </a:p>
          <a:p>
            <a:r>
              <a:rPr lang="en-US" sz="3200" dirty="0"/>
              <a:t>Acts 10:44-48 – Cornelius’s commanded to be baptized</a:t>
            </a:r>
          </a:p>
          <a:p>
            <a:r>
              <a:rPr lang="en-US" sz="3200" dirty="0"/>
              <a:t>Acts 16:14,15 – Lydia baptized at the river’s edge</a:t>
            </a:r>
          </a:p>
          <a:p>
            <a:r>
              <a:rPr lang="en-US" sz="3200" dirty="0"/>
              <a:t>Acts 16:29-33 – “same hour of the night”</a:t>
            </a:r>
          </a:p>
        </p:txBody>
      </p:sp>
    </p:spTree>
    <p:extLst>
      <p:ext uri="{BB962C8B-B14F-4D97-AF65-F5344CB8AC3E}">
        <p14:creationId xmlns:p14="http://schemas.microsoft.com/office/powerpoint/2010/main" val="1573031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179ED-79A2-03EE-6E49-19D079B42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24A1DA97-2092-6600-4A6A-427BFB246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1630363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Why Such An Emphasis On Baptism?</a:t>
            </a:r>
            <a:endParaRPr lang="en-US" sz="4000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1D59DCF-F9CD-8226-D06E-51A1E1451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8503" y="1878623"/>
            <a:ext cx="10360501" cy="4598377"/>
          </a:xfrm>
        </p:spPr>
        <p:txBody>
          <a:bodyPr>
            <a:noAutofit/>
          </a:bodyPr>
          <a:lstStyle/>
          <a:p>
            <a:pPr lvl="0" algn="ctr">
              <a:buClr>
                <a:srgbClr val="009999"/>
              </a:buClr>
            </a:pPr>
            <a:r>
              <a:rPr lang="en-US" sz="3600" dirty="0">
                <a:solidFill>
                  <a:prstClr val="white"/>
                </a:solidFill>
              </a:rPr>
              <a:t>It washes away sins – Acts 22:16 “Arise and be baptized, and wash away your sins”</a:t>
            </a:r>
          </a:p>
          <a:p>
            <a:pPr lvl="0" algn="ctr">
              <a:buClr>
                <a:srgbClr val="009999"/>
              </a:buClr>
            </a:pPr>
            <a:r>
              <a:rPr lang="en-US" sz="3600" dirty="0">
                <a:solidFill>
                  <a:prstClr val="white"/>
                </a:solidFill>
              </a:rPr>
              <a:t>Puts us into Christ – Galatians 3:26,27 “For as many of you as were baptized into Christ have put on Christ.”</a:t>
            </a:r>
          </a:p>
          <a:p>
            <a:pPr lvl="0" algn="ctr">
              <a:buClr>
                <a:srgbClr val="009999"/>
              </a:buClr>
            </a:pPr>
            <a:r>
              <a:rPr lang="en-US" sz="3600" dirty="0">
                <a:solidFill>
                  <a:prstClr val="white"/>
                </a:solidFill>
              </a:rPr>
              <a:t>It Saves us – 1 Peter 3:21 “There is also an antitype which now saves us--baptism …, through the resurrection of Jesus Christ,”</a:t>
            </a:r>
          </a:p>
        </p:txBody>
      </p:sp>
    </p:spTree>
    <p:extLst>
      <p:ext uri="{BB962C8B-B14F-4D97-AF65-F5344CB8AC3E}">
        <p14:creationId xmlns:p14="http://schemas.microsoft.com/office/powerpoint/2010/main" val="2602310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14708-3B18-7304-C993-7394D6FA8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BC2AA43C-A680-A29F-3BE5-805219258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715963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The Bargains Offered By Denominations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4844829-6B91-2616-F93F-20E9B6285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8883" y="990600"/>
            <a:ext cx="10360501" cy="5592763"/>
          </a:xfrm>
        </p:spPr>
        <p:txBody>
          <a:bodyPr>
            <a:normAutofit/>
          </a:bodyPr>
          <a:lstStyle/>
          <a:p>
            <a:r>
              <a:rPr lang="en-US" sz="3200" dirty="0"/>
              <a:t>“Once Saved, Always Saved”</a:t>
            </a:r>
          </a:p>
          <a:p>
            <a:r>
              <a:rPr lang="en-US" sz="3200" dirty="0"/>
              <a:t>Just another form of “bargain religion”</a:t>
            </a:r>
          </a:p>
          <a:p>
            <a:r>
              <a:rPr lang="en-US" sz="3200" dirty="0"/>
              <a:t>Where’s the company that gave you a “lifetime warranty?”</a:t>
            </a:r>
          </a:p>
          <a:p>
            <a:r>
              <a:rPr lang="en-US" sz="3200" dirty="0"/>
              <a:t>Some religions offer lifetime guarantee on salvation!</a:t>
            </a:r>
          </a:p>
          <a:p>
            <a:r>
              <a:rPr lang="en-US" sz="3200" dirty="0"/>
              <a:t>No effort required to maintain your salvation!</a:t>
            </a:r>
          </a:p>
          <a:p>
            <a:r>
              <a:rPr lang="en-US" sz="3200" dirty="0"/>
              <a:t>SIN is breaking God’s commandments – 1 John 3:4</a:t>
            </a:r>
          </a:p>
          <a:p>
            <a:r>
              <a:rPr lang="en-US" sz="3200" dirty="0"/>
              <a:t>Must hold to the end – Hebrews 3:12-14</a:t>
            </a:r>
          </a:p>
          <a:p>
            <a:r>
              <a:rPr lang="en-US" sz="3200" dirty="0"/>
              <a:t>Some will draw back into perdition – Hebrews 10:38,39</a:t>
            </a:r>
          </a:p>
        </p:txBody>
      </p:sp>
    </p:spTree>
    <p:extLst>
      <p:ext uri="{BB962C8B-B14F-4D97-AF65-F5344CB8AC3E}">
        <p14:creationId xmlns:p14="http://schemas.microsoft.com/office/powerpoint/2010/main" val="1513952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D0774-9B4E-2A19-B7E6-F662E3325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8E945DA3-2E4F-CBCC-154D-8C5FFA434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2239963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Those Who Accept This Bargain  Are Looking For A Religion That Takes Little Effort To Maintain</a:t>
            </a:r>
            <a:endParaRPr lang="en-US" sz="4000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E8D6E9F-8363-B454-3FEB-48B6301C0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0918" y="2438400"/>
            <a:ext cx="10360501" cy="3962400"/>
          </a:xfrm>
        </p:spPr>
        <p:txBody>
          <a:bodyPr>
            <a:noAutofit/>
          </a:bodyPr>
          <a:lstStyle/>
          <a:p>
            <a:pPr lvl="0" algn="ctr">
              <a:buClr>
                <a:srgbClr val="009999"/>
              </a:buClr>
            </a:pPr>
            <a:r>
              <a:rPr lang="en-US" sz="3600" dirty="0">
                <a:solidFill>
                  <a:prstClr val="white"/>
                </a:solidFill>
              </a:rPr>
              <a:t>1 Corinthians 10:12 “Therefore let him who thinks he stands take heed lest he fall.”</a:t>
            </a:r>
          </a:p>
          <a:p>
            <a:pPr lvl="0" algn="ctr">
              <a:buClr>
                <a:srgbClr val="009999"/>
              </a:buClr>
            </a:pPr>
            <a:r>
              <a:rPr lang="en-US" sz="3600" dirty="0">
                <a:solidFill>
                  <a:prstClr val="white"/>
                </a:solidFill>
              </a:rPr>
              <a:t>Philippians 2:12 “work out your own salvation with fear and trembling;”</a:t>
            </a:r>
          </a:p>
          <a:p>
            <a:pPr lvl="0" algn="ctr">
              <a:buClr>
                <a:srgbClr val="009999"/>
              </a:buClr>
            </a:pPr>
            <a:r>
              <a:rPr lang="en-US" sz="3600" dirty="0">
                <a:solidFill>
                  <a:prstClr val="white"/>
                </a:solidFill>
              </a:rPr>
              <a:t>Religion is NOT a place to go looking for BARGAINS!</a:t>
            </a:r>
          </a:p>
          <a:p>
            <a:pPr lvl="0" algn="ctr">
              <a:buClr>
                <a:srgbClr val="009999"/>
              </a:buClr>
            </a:pPr>
            <a:r>
              <a:rPr lang="en-US" sz="3600" dirty="0">
                <a:solidFill>
                  <a:prstClr val="white"/>
                </a:solidFill>
              </a:rPr>
              <a:t>Our Eternal Salvation Depends On What We Choose</a:t>
            </a:r>
          </a:p>
        </p:txBody>
      </p:sp>
    </p:spTree>
    <p:extLst>
      <p:ext uri="{BB962C8B-B14F-4D97-AF65-F5344CB8AC3E}">
        <p14:creationId xmlns:p14="http://schemas.microsoft.com/office/powerpoint/2010/main" val="2013237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F9DA0-069B-AA20-C054-8A91618E6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528E04-78D2-3DAE-8CAC-F5DBA00D8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4412" y="1371600"/>
            <a:ext cx="6667500" cy="37623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547FF9-24EA-926A-AFA4-508330B4C9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9748988">
            <a:off x="2431478" y="2719387"/>
            <a:ext cx="6096000" cy="1066800"/>
          </a:xfrm>
        </p:spPr>
        <p:txBody>
          <a:bodyPr>
            <a:normAutofit fontScale="90000"/>
          </a:bodyPr>
          <a:lstStyle/>
          <a:p>
            <a:r>
              <a:rPr 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 E  J  C  T  E  D  !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95433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ch 16x9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>
    <a:spDef>
      <a:spPr/>
      <a:bodyPr rtlCol="0" anchor="ctr"/>
      <a:lstStyle>
        <a:defPPr algn="ctr">
          <a:defRPr sz="28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800"/>
        </a:defPPr>
      </a:lstStyle>
    </a:txDef>
  </a:objectDefaults>
  <a:extraClrSchemeLst/>
  <a:extLst>
    <a:ext uri="{05A4C25C-085E-4340-85A3-A5531E510DB2}">
      <thm15:themeFamily xmlns:thm15="http://schemas.microsoft.com/office/thememl/2012/main" name="TF02787990.potx" id="{BDB9CD5E-36EC-45F3-B87D-6D062B8A3823}" vid="{51682E2F-7C85-4D6F-AD40-072EFC83910D}"/>
    </a:ext>
  </a:extLst>
</a:theme>
</file>

<file path=ppt/theme/theme2.xml><?xml version="1.0" encoding="utf-8"?>
<a:theme xmlns:a="http://schemas.openxmlformats.org/drawingml/2006/main" name="Office Theme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ocPublishedLinkedAssetsLookup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LocLastLocAttemptVersionTypeLookup xmlns="4873beb7-5857-4685-be1f-d57550cc96cc" xsi:nil="true"/>
    <DirectSourceMarket xmlns="4873beb7-5857-4685-be1f-d57550cc96cc" xsi:nil="true"/>
    <ThumbnailAssetId xmlns="4873beb7-5857-4685-be1f-d57550cc96cc" xsi:nil="true"/>
    <PrimaryImageGen xmlns="4873beb7-5857-4685-be1f-d57550cc96cc">false</PrimaryImageGen>
    <LocNewPublishedVersionLookup xmlns="4873beb7-5857-4685-be1f-d57550cc96cc" xsi:nil="true"/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LocOverallPublishStatusLookup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LocOverallLocStatusLookup xmlns="4873beb7-5857-4685-be1f-d57550cc96cc" xsi:nil="true"/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1345093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simple template design works for technology and  businesses, but it's versatile enough to use in other contexts.  It features multiple slide layouts designed for widescreen (16x9 resolution) and includes a sample SmartArt list and chart that are easily editable.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2011-11-26T00:30:00+00:00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TemplateStatus xmlns="4873beb7-5857-4685-be1f-d57550cc96cc">Complete</TemplateStatus>
    <Downloads xmlns="4873beb7-5857-4685-be1f-d57550cc96cc">0</Downloads>
    <OOCacheId xmlns="4873beb7-5857-4685-be1f-d57550cc96cc" xsi:nil="true"/>
    <IsDeleted xmlns="4873beb7-5857-4685-be1f-d57550cc96cc">false</IsDeleted>
    <LocPublishedDependentAssetsLookup xmlns="4873beb7-5857-4685-be1f-d57550cc96cc" xsi:nil="true"/>
    <TPExecutable xmlns="4873beb7-5857-4685-be1f-d57550cc96cc" xsi:nil="true"/>
    <EditorialTags xmlns="4873beb7-5857-4685-be1f-d57550cc96cc" xsi:nil="true"/>
    <SubmitterId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TP102787989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694266</LocLastLocAttemptVersionLookup>
    <LocProcessedForHandoffsLookup xmlns="4873beb7-5857-4685-be1f-d57550cc96cc" xsi:nil="true"/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LocOverallPreviewStatusLookup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 xsi:nil="true"/>
    <OutputCachingOn xmlns="4873beb7-5857-4685-be1f-d57550cc96cc">false</OutputCachingOn>
    <AverageRating xmlns="4873beb7-5857-4685-be1f-d57550cc96cc" xsi:nil="true"/>
    <APAuthor xmlns="4873beb7-5857-4685-be1f-d57550cc96cc">
      <UserInfo>
        <DisplayName>REDMOND\kristaa</DisplayName>
        <AccountId>136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LocProcessedForMarketsLookup xmlns="4873beb7-5857-4685-be1f-d57550cc96cc" xsi:nil="true"/>
    <TPLaunchHelpLinkType xmlns="4873beb7-5857-4685-be1f-d57550cc96cc">Template</TPLaunchHelpLinkType>
    <OriginalRelease xmlns="4873beb7-5857-4685-be1f-d57550cc96cc">15</OriginalRelease>
    <LocalizationTagsTaxHTField0 xmlns="4873beb7-5857-4685-be1f-d57550cc96cc">
      <Terms xmlns="http://schemas.microsoft.com/office/infopath/2007/PartnerControls"/>
    </LocalizationTagsTaxHTField0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LocOverallHandbackStatusLookup xmlns="4873beb7-5857-4685-be1f-d57550cc96cc" xsi:nil="true"/>
    <ShowIn xmlns="4873beb7-5857-4685-be1f-d57550cc96cc">Show everywhere</ShowIn>
    <UANotes xmlns="4873beb7-5857-4685-be1f-d57550cc96cc" xsi:nil="true"/>
    <InternalTagsTaxHTField0 xmlns="4873beb7-5857-4685-be1f-d57550cc96cc">
      <Terms xmlns="http://schemas.microsoft.com/office/infopath/2007/PartnerControls"/>
    </InternalTagsTaxHTField0>
    <CSXHash xmlns="4873beb7-5857-4685-be1f-d57550cc96cc" xsi:nil="true"/>
    <VoteCount xmlns="4873beb7-5857-4685-be1f-d57550cc96cc" xsi:nil="true"/>
    <AssetExpire xmlns="4873beb7-5857-4685-be1f-d57550cc96cc">2029-05-12T07:00:00+00:00</AssetExpire>
    <DSATActionTaken xmlns="4873beb7-5857-4685-be1f-d57550cc96cc" xsi:nil="true"/>
    <CSXSubmissionMarket xmlns="4873beb7-5857-4685-be1f-d57550cc96cc" xsi:nil="true"/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A09BF4D4-EF60-4196-BFC3-9462D60797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836F65B-1B07-41EE-A0E8-BC6EF385522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0C67BEE-D13F-4BD2-98A5-34D8A0977F68}">
  <ds:schemaRefs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Triple circuit lines presentation (widescreen)</Template>
  <TotalTime>136</TotalTime>
  <Words>624</Words>
  <Application>Microsoft Office PowerPoint</Application>
  <PresentationFormat>Custom</PresentationFormat>
  <Paragraphs>70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Tech 16x9</vt:lpstr>
      <vt:lpstr>PowerPoint Presentation</vt:lpstr>
      <vt:lpstr>Religious Bargain Hunting</vt:lpstr>
      <vt:lpstr>The Bargains Offered By Denominations</vt:lpstr>
      <vt:lpstr>The Bargains Offered By Denominations</vt:lpstr>
      <vt:lpstr>The Bargains Offered By Denominations</vt:lpstr>
      <vt:lpstr>Jesus Said He Would Build HIS Church</vt:lpstr>
      <vt:lpstr>The Bargains Offered By Denominations</vt:lpstr>
      <vt:lpstr>The Bargains Offered By Denominations</vt:lpstr>
      <vt:lpstr>Why Such An Emphasis On Baptism?</vt:lpstr>
      <vt:lpstr>The Bargains Offered By Denominations</vt:lpstr>
      <vt:lpstr>Those Who Accept This Bargain  Are Looking For A Religion That Takes Little Effort To Maintain</vt:lpstr>
      <vt:lpstr>R E  J  C  T  E  D 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Gailen Evans</dc:creator>
  <cp:lastModifiedBy>Gailen Evans</cp:lastModifiedBy>
  <cp:revision>11</cp:revision>
  <dcterms:created xsi:type="dcterms:W3CDTF">2024-03-09T20:42:04Z</dcterms:created>
  <dcterms:modified xsi:type="dcterms:W3CDTF">2024-03-09T22:58:10Z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